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240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2CF3-75E0-4EF2-B0E8-9334F95D358C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65A7-A6D9-4B85-9DB5-54D73E146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834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2CF3-75E0-4EF2-B0E8-9334F95D358C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65A7-A6D9-4B85-9DB5-54D73E146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403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2CF3-75E0-4EF2-B0E8-9334F95D358C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65A7-A6D9-4B85-9DB5-54D73E146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867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2CF3-75E0-4EF2-B0E8-9334F95D358C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65A7-A6D9-4B85-9DB5-54D73E146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9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2CF3-75E0-4EF2-B0E8-9334F95D358C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65A7-A6D9-4B85-9DB5-54D73E146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21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2CF3-75E0-4EF2-B0E8-9334F95D358C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65A7-A6D9-4B85-9DB5-54D73E146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948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2CF3-75E0-4EF2-B0E8-9334F95D358C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65A7-A6D9-4B85-9DB5-54D73E146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58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2CF3-75E0-4EF2-B0E8-9334F95D358C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65A7-A6D9-4B85-9DB5-54D73E146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481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2CF3-75E0-4EF2-B0E8-9334F95D358C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65A7-A6D9-4B85-9DB5-54D73E146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404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2CF3-75E0-4EF2-B0E8-9334F95D358C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65A7-A6D9-4B85-9DB5-54D73E146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540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2CF3-75E0-4EF2-B0E8-9334F95D358C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E65A7-A6D9-4B85-9DB5-54D73E146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22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02CF3-75E0-4EF2-B0E8-9334F95D358C}" type="datetimeFigureOut">
              <a:rPr lang="en-GB" smtClean="0"/>
              <a:t>10/06/2019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E65A7-A6D9-4B85-9DB5-54D73E1468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082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771799" y="1772816"/>
            <a:ext cx="3096345" cy="244827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Protected Characteristics and Nursery Curriculum </a:t>
            </a:r>
            <a:endParaRPr lang="en-GB" sz="2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5926113" y="175007"/>
            <a:ext cx="2952328" cy="14871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gender reassignment</a:t>
            </a:r>
            <a:endParaRPr lang="en-GB" b="1" dirty="0"/>
          </a:p>
        </p:txBody>
      </p:sp>
      <p:sp>
        <p:nvSpPr>
          <p:cNvPr id="8" name="Rounded Rectangle 7"/>
          <p:cNvSpPr/>
          <p:nvPr/>
        </p:nvSpPr>
        <p:spPr>
          <a:xfrm>
            <a:off x="6370053" y="2060848"/>
            <a:ext cx="2016224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sexual orientation</a:t>
            </a:r>
            <a:endParaRPr lang="en-GB" b="1" dirty="0"/>
          </a:p>
        </p:txBody>
      </p:sp>
      <p:sp>
        <p:nvSpPr>
          <p:cNvPr id="9" name="Rounded Rectangle 8"/>
          <p:cNvSpPr/>
          <p:nvPr/>
        </p:nvSpPr>
        <p:spPr>
          <a:xfrm>
            <a:off x="6438015" y="3600595"/>
            <a:ext cx="201622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r>
              <a:rPr lang="en-GB" b="1" dirty="0" smtClean="0"/>
              <a:t>sex</a:t>
            </a:r>
          </a:p>
          <a:p>
            <a:pPr algn="ctr"/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387913" y="563907"/>
            <a:ext cx="201622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age</a:t>
            </a:r>
          </a:p>
          <a:p>
            <a:pPr algn="ctr"/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827584" y="4293096"/>
            <a:ext cx="2016224" cy="2304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marriage and civil partnership</a:t>
            </a:r>
            <a:endParaRPr lang="en-GB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25" y="1890043"/>
            <a:ext cx="2043113" cy="221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751290"/>
            <a:ext cx="2043113" cy="1197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802162" y="2337748"/>
            <a:ext cx="1050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disability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79782" y="5108284"/>
            <a:ext cx="1752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b="1" dirty="0">
                <a:solidFill>
                  <a:schemeClr val="bg1"/>
                </a:solidFill>
              </a:rPr>
              <a:t>religion or belief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516216" y="4653374"/>
            <a:ext cx="2016224" cy="15119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r>
              <a:rPr lang="en-GB" b="1" dirty="0" smtClean="0"/>
              <a:t>race</a:t>
            </a:r>
          </a:p>
          <a:p>
            <a:pPr algn="ctr"/>
            <a:endParaRPr lang="en-GB" dirty="0"/>
          </a:p>
        </p:txBody>
      </p:sp>
      <p:sp>
        <p:nvSpPr>
          <p:cNvPr id="19" name="Rounded Rectangle 18"/>
          <p:cNvSpPr/>
          <p:nvPr/>
        </p:nvSpPr>
        <p:spPr>
          <a:xfrm>
            <a:off x="2843808" y="285633"/>
            <a:ext cx="288032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3048437" y="549267"/>
            <a:ext cx="25864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pregnancy and maternity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114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5329" y="1052736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0" dirty="0" smtClean="0">
                <a:solidFill>
                  <a:schemeClr val="accent4"/>
                </a:solidFill>
                <a:effectLst/>
                <a:latin typeface="Arial"/>
              </a:rPr>
              <a:t>All characteristics are covered under the Nurseries Equality Policy that staff read upon induction. </a:t>
            </a:r>
          </a:p>
          <a:p>
            <a:pPr algn="ctr"/>
            <a:endParaRPr lang="en-GB" sz="2400" dirty="0">
              <a:solidFill>
                <a:schemeClr val="accent4"/>
              </a:solidFill>
              <a:latin typeface="Arial"/>
            </a:endParaRPr>
          </a:p>
          <a:p>
            <a:pPr algn="ctr"/>
            <a:r>
              <a:rPr lang="en-GB" sz="2400" dirty="0" smtClean="0">
                <a:solidFill>
                  <a:schemeClr val="accent4"/>
                </a:solidFill>
                <a:latin typeface="Arial"/>
              </a:rPr>
              <a:t>Our curriculum is set out to ensure that these characteristics  are introduced to the children from a young age. We do this through core books, nursery displays, gathering information about families, celebrations and so on.  </a:t>
            </a:r>
            <a:endParaRPr lang="en-GB" sz="2400" b="0" dirty="0" smtClean="0">
              <a:solidFill>
                <a:schemeClr val="accent4"/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1940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Disability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Core texts in the nursery = </a:t>
            </a:r>
          </a:p>
          <a:p>
            <a:r>
              <a:rPr lang="en-GB" sz="1400" dirty="0" smtClean="0"/>
              <a:t>Rainbow of friends</a:t>
            </a:r>
          </a:p>
          <a:p>
            <a:r>
              <a:rPr lang="en-GB" sz="1400" dirty="0" smtClean="0"/>
              <a:t>We’ll paint the octopus red</a:t>
            </a:r>
          </a:p>
          <a:p>
            <a:r>
              <a:rPr lang="en-GB" sz="1400" dirty="0" smtClean="0"/>
              <a:t>That’s what friends do</a:t>
            </a:r>
          </a:p>
          <a:p>
            <a:r>
              <a:rPr lang="en-GB" sz="1400" dirty="0" smtClean="0"/>
              <a:t>I cant hear like you</a:t>
            </a:r>
          </a:p>
          <a:p>
            <a:r>
              <a:rPr lang="en-GB" sz="1400" dirty="0" err="1" smtClean="0"/>
              <a:t>Topsy</a:t>
            </a:r>
            <a:r>
              <a:rPr lang="en-GB" sz="1400" dirty="0" smtClean="0"/>
              <a:t> and Tim’s new </a:t>
            </a:r>
            <a:r>
              <a:rPr lang="en-GB" sz="1400" dirty="0" smtClean="0"/>
              <a:t>friend</a:t>
            </a:r>
            <a:endParaRPr lang="en-GB" dirty="0"/>
          </a:p>
          <a:p>
            <a:r>
              <a:rPr lang="en-GB" dirty="0" smtClean="0"/>
              <a:t>Celebration of </a:t>
            </a:r>
            <a:r>
              <a:rPr lang="en-GB" dirty="0" smtClean="0"/>
              <a:t>=</a:t>
            </a:r>
          </a:p>
          <a:p>
            <a:pPr marL="0" indent="0">
              <a:buNone/>
            </a:pPr>
            <a:r>
              <a:rPr lang="en-GB" sz="1600" dirty="0" smtClean="0"/>
              <a:t>Depending on pupil register. </a:t>
            </a:r>
            <a:r>
              <a:rPr lang="en-GB" sz="1600" dirty="0" err="1" smtClean="0"/>
              <a:t>Eg</a:t>
            </a:r>
            <a:r>
              <a:rPr lang="en-GB" sz="1600" dirty="0" smtClean="0"/>
              <a:t>. </a:t>
            </a:r>
            <a:r>
              <a:rPr lang="en-GB" sz="1600" dirty="0" err="1" smtClean="0"/>
              <a:t>Downsyndome</a:t>
            </a:r>
            <a:r>
              <a:rPr lang="en-GB" sz="1600" dirty="0" smtClean="0"/>
              <a:t> awareness day </a:t>
            </a:r>
          </a:p>
          <a:p>
            <a:r>
              <a:rPr lang="en-GB" dirty="0" smtClean="0"/>
              <a:t>Core </a:t>
            </a:r>
            <a:r>
              <a:rPr lang="en-GB" dirty="0" smtClean="0"/>
              <a:t>set of </a:t>
            </a:r>
            <a:r>
              <a:rPr lang="en-GB" dirty="0"/>
              <a:t>t</a:t>
            </a:r>
            <a:r>
              <a:rPr lang="en-GB" dirty="0" smtClean="0"/>
              <a:t>oys on offer =</a:t>
            </a:r>
          </a:p>
          <a:p>
            <a:pPr>
              <a:buFont typeface="Wingdings" pitchFamily="2" charset="2"/>
              <a:buChar char="Ø"/>
            </a:pPr>
            <a:r>
              <a:rPr lang="en-GB" sz="1400" dirty="0" smtClean="0"/>
              <a:t>Disability dolls</a:t>
            </a:r>
          </a:p>
          <a:p>
            <a:pPr>
              <a:buFont typeface="Wingdings" pitchFamily="2" charset="2"/>
              <a:buChar char="Ø"/>
            </a:pPr>
            <a:r>
              <a:rPr lang="en-GB" sz="1400" dirty="0" smtClean="0"/>
              <a:t>Disability puzzles </a:t>
            </a:r>
          </a:p>
          <a:p>
            <a:pPr>
              <a:buFont typeface="Wingdings" pitchFamily="2" charset="2"/>
              <a:buChar char="Ø"/>
            </a:pPr>
            <a:endParaRPr lang="en-GB" sz="1400" dirty="0" smtClean="0"/>
          </a:p>
          <a:p>
            <a:pPr>
              <a:buFont typeface="Wingdings" pitchFamily="2" charset="2"/>
              <a:buChar char="Ø"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536601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Sexual Orientation / Marriage and Civil Partnership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Core texts in the nursery: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400" dirty="0" smtClean="0"/>
              <a:t>Mummy, Mama and 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400" dirty="0" smtClean="0"/>
              <a:t>Daddy, Papa and 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400" dirty="0" smtClean="0"/>
              <a:t>The Family Book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400" dirty="0" smtClean="0"/>
              <a:t>Who’s in My Family</a:t>
            </a:r>
            <a:endParaRPr lang="en-GB" dirty="0" smtClean="0"/>
          </a:p>
          <a:p>
            <a:r>
              <a:rPr lang="en-GB" dirty="0" smtClean="0"/>
              <a:t>Nursery Environment: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400" dirty="0" smtClean="0"/>
              <a:t>Posters of different types of families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400" smtClean="0"/>
              <a:t>Celebrations LGBT</a:t>
            </a:r>
            <a:endParaRPr lang="en-GB" sz="1400" dirty="0" smtClean="0"/>
          </a:p>
          <a:p>
            <a:r>
              <a:rPr lang="en-GB" dirty="0" smtClean="0"/>
              <a:t>Phrases for staff to avoid: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400" i="1" dirty="0" smtClean="0"/>
              <a:t>‘Mummy and Daddy’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9128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Pregnancy and Maternity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>
                <a:solidFill>
                  <a:prstClr val="black"/>
                </a:solidFill>
              </a:rPr>
              <a:t>Core texts in the </a:t>
            </a:r>
            <a:r>
              <a:rPr lang="en-GB" dirty="0" smtClean="0">
                <a:solidFill>
                  <a:prstClr val="black"/>
                </a:solidFill>
              </a:rPr>
              <a:t>nursery: </a:t>
            </a:r>
            <a:endParaRPr lang="en-GB" dirty="0">
              <a:solidFill>
                <a:prstClr val="black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GB" sz="1400" dirty="0" smtClean="0">
                <a:solidFill>
                  <a:prstClr val="black"/>
                </a:solidFill>
              </a:rPr>
              <a:t>My New Baby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GB" sz="1400" dirty="0" smtClean="0">
                <a:solidFill>
                  <a:prstClr val="black"/>
                </a:solidFill>
              </a:rPr>
              <a:t>What’s in Your Tummy Mummy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GB" sz="1400" dirty="0" smtClean="0">
                <a:solidFill>
                  <a:prstClr val="black"/>
                </a:solidFill>
              </a:rPr>
              <a:t>We’re Having a Baby</a:t>
            </a:r>
            <a:endParaRPr lang="en-GB" sz="1400" dirty="0">
              <a:solidFill>
                <a:prstClr val="black"/>
              </a:solidFill>
            </a:endParaRPr>
          </a:p>
          <a:p>
            <a:pPr lvl="0"/>
            <a:r>
              <a:rPr lang="en-GB" dirty="0">
                <a:solidFill>
                  <a:prstClr val="black"/>
                </a:solidFill>
              </a:rPr>
              <a:t>Celebration of =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GB" sz="1400" dirty="0" smtClean="0">
                <a:solidFill>
                  <a:prstClr val="black"/>
                </a:solidFill>
              </a:rPr>
              <a:t>Birthdays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GB" sz="1400" dirty="0" smtClean="0">
                <a:solidFill>
                  <a:prstClr val="black"/>
                </a:solidFill>
              </a:rPr>
              <a:t>New siblings and family members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GB" sz="1400" dirty="0" smtClean="0">
                <a:solidFill>
                  <a:prstClr val="black"/>
                </a:solidFill>
              </a:rPr>
              <a:t>Change, sharing a bedroom/toys</a:t>
            </a:r>
            <a:endParaRPr lang="en-GB" sz="1400" dirty="0">
              <a:solidFill>
                <a:prstClr val="black"/>
              </a:solidFill>
            </a:endParaRPr>
          </a:p>
          <a:p>
            <a:pPr lvl="0"/>
            <a:r>
              <a:rPr lang="en-GB" dirty="0">
                <a:solidFill>
                  <a:prstClr val="black"/>
                </a:solidFill>
              </a:rPr>
              <a:t>Core set of toys on offer =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400" dirty="0" smtClean="0"/>
              <a:t>What’s in your tummy mummy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400" dirty="0" smtClean="0"/>
              <a:t>Waiting for baby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400" dirty="0" smtClean="0"/>
              <a:t>My sister is a monster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078348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Religion or Belief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Core texts in the nursery = </a:t>
            </a:r>
          </a:p>
          <a:p>
            <a:pPr>
              <a:buFont typeface="Wingdings" pitchFamily="2" charset="2"/>
              <a:buChar char="Ø"/>
            </a:pPr>
            <a:r>
              <a:rPr lang="en-GB" sz="1400" dirty="0" smtClean="0"/>
              <a:t>Simple version of the bible </a:t>
            </a:r>
          </a:p>
          <a:p>
            <a:pPr>
              <a:buFont typeface="Wingdings" pitchFamily="2" charset="2"/>
              <a:buChar char="Ø"/>
            </a:pPr>
            <a:r>
              <a:rPr lang="en-GB" sz="1400" dirty="0" smtClean="0"/>
              <a:t>Diwali stories</a:t>
            </a:r>
          </a:p>
          <a:p>
            <a:pPr>
              <a:buFont typeface="Wingdings" pitchFamily="2" charset="2"/>
              <a:buChar char="Ø"/>
            </a:pPr>
            <a:r>
              <a:rPr lang="en-GB" sz="1400" dirty="0" smtClean="0"/>
              <a:t>The story of Guru Nanak</a:t>
            </a:r>
          </a:p>
          <a:p>
            <a:pPr>
              <a:buFont typeface="Wingdings" pitchFamily="2" charset="2"/>
              <a:buChar char="Ø"/>
            </a:pPr>
            <a:r>
              <a:rPr lang="en-GB" sz="1400" dirty="0" smtClean="0"/>
              <a:t>St George’s day </a:t>
            </a:r>
          </a:p>
          <a:p>
            <a:pPr>
              <a:buFont typeface="Wingdings" pitchFamily="2" charset="2"/>
              <a:buChar char="Ø"/>
            </a:pPr>
            <a:r>
              <a:rPr lang="en-GB" sz="1400" dirty="0" smtClean="0"/>
              <a:t>St Patrick’s day </a:t>
            </a:r>
          </a:p>
          <a:p>
            <a:r>
              <a:rPr lang="en-GB" dirty="0" smtClean="0"/>
              <a:t>Celebration of =</a:t>
            </a:r>
          </a:p>
          <a:p>
            <a:pPr>
              <a:buFont typeface="Wingdings" pitchFamily="2" charset="2"/>
              <a:buChar char="Ø"/>
            </a:pPr>
            <a:r>
              <a:rPr lang="en-GB" sz="1400" dirty="0" smtClean="0"/>
              <a:t>Christmas</a:t>
            </a:r>
          </a:p>
          <a:p>
            <a:pPr>
              <a:buFont typeface="Wingdings" pitchFamily="2" charset="2"/>
              <a:buChar char="Ø"/>
            </a:pPr>
            <a:r>
              <a:rPr lang="en-GB" sz="1400" dirty="0" smtClean="0"/>
              <a:t>Easter</a:t>
            </a:r>
          </a:p>
          <a:p>
            <a:pPr>
              <a:buFont typeface="Wingdings" pitchFamily="2" charset="2"/>
              <a:buChar char="Ø"/>
            </a:pPr>
            <a:r>
              <a:rPr lang="en-GB" sz="1400" dirty="0" smtClean="0"/>
              <a:t>Diwali</a:t>
            </a:r>
          </a:p>
          <a:p>
            <a:pPr>
              <a:buFont typeface="Wingdings" pitchFamily="2" charset="2"/>
              <a:buChar char="Ø"/>
            </a:pPr>
            <a:r>
              <a:rPr lang="en-GB" sz="1400" dirty="0" smtClean="0"/>
              <a:t>The Dragon </a:t>
            </a:r>
            <a:r>
              <a:rPr lang="en-GB" sz="1400" dirty="0"/>
              <a:t>B</a:t>
            </a:r>
            <a:r>
              <a:rPr lang="en-GB" sz="1400" dirty="0" smtClean="0"/>
              <a:t>oat </a:t>
            </a:r>
            <a:r>
              <a:rPr lang="en-GB" sz="1400" dirty="0"/>
              <a:t>F</a:t>
            </a:r>
            <a:r>
              <a:rPr lang="en-GB" sz="1400" dirty="0" smtClean="0"/>
              <a:t>estival </a:t>
            </a:r>
          </a:p>
          <a:p>
            <a:r>
              <a:rPr lang="en-GB" dirty="0" smtClean="0"/>
              <a:t>Core set of toys on offer =</a:t>
            </a:r>
          </a:p>
          <a:p>
            <a:pPr>
              <a:buFont typeface="Wingdings" pitchFamily="2" charset="2"/>
              <a:buChar char="Ø"/>
            </a:pPr>
            <a:r>
              <a:rPr lang="en-GB" sz="1600" dirty="0" smtClean="0"/>
              <a:t>Dolls from around the world </a:t>
            </a:r>
          </a:p>
          <a:p>
            <a:pPr>
              <a:buFont typeface="Wingdings" pitchFamily="2" charset="2"/>
              <a:buChar char="Ø"/>
            </a:pPr>
            <a:r>
              <a:rPr lang="en-GB" sz="1600" dirty="0" smtClean="0"/>
              <a:t>Puzzles</a:t>
            </a:r>
          </a:p>
          <a:p>
            <a:pPr>
              <a:buFont typeface="Wingdings" pitchFamily="2" charset="2"/>
              <a:buChar char="Ø"/>
            </a:pPr>
            <a:r>
              <a:rPr lang="en-GB" sz="1600" dirty="0" smtClean="0"/>
              <a:t>Dress up clothes </a:t>
            </a:r>
          </a:p>
          <a:p>
            <a:pPr>
              <a:buFont typeface="Wingdings" pitchFamily="2" charset="2"/>
              <a:buChar char="Ø"/>
            </a:pPr>
            <a:endParaRPr lang="en-GB" sz="16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8932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Culture and Language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Core texts in the nursery = </a:t>
            </a:r>
          </a:p>
          <a:p>
            <a:pPr marL="0" indent="0">
              <a:buNone/>
            </a:pPr>
            <a:r>
              <a:rPr lang="en-GB" sz="2000" dirty="0" smtClean="0"/>
              <a:t>Not Now Bernard –Spanish </a:t>
            </a:r>
          </a:p>
          <a:p>
            <a:pPr marL="0" indent="0">
              <a:buNone/>
            </a:pPr>
            <a:r>
              <a:rPr lang="en-GB" sz="2000" dirty="0" err="1" smtClean="0"/>
              <a:t>Yeh</a:t>
            </a:r>
            <a:r>
              <a:rPr lang="en-GB" sz="2000" dirty="0" smtClean="0"/>
              <a:t>-Hsien</a:t>
            </a:r>
            <a:r>
              <a:rPr lang="en-GB" sz="2000" dirty="0"/>
              <a:t>: A Chinese </a:t>
            </a:r>
            <a:r>
              <a:rPr lang="en-GB" sz="2000" dirty="0" smtClean="0"/>
              <a:t>Cinderella</a:t>
            </a:r>
          </a:p>
          <a:p>
            <a:pPr marL="0" indent="0">
              <a:buNone/>
            </a:pPr>
            <a:r>
              <a:rPr lang="en-GB" sz="2000" dirty="0" err="1"/>
              <a:t>Où</a:t>
            </a:r>
            <a:r>
              <a:rPr lang="en-GB" sz="2000" dirty="0"/>
              <a:t> </a:t>
            </a:r>
            <a:r>
              <a:rPr lang="en-GB" sz="2000" dirty="0" err="1"/>
              <a:t>est</a:t>
            </a:r>
            <a:r>
              <a:rPr lang="en-GB" sz="2000" dirty="0"/>
              <a:t> mon </a:t>
            </a:r>
            <a:r>
              <a:rPr lang="en-GB" sz="2000" dirty="0" err="1" smtClean="0"/>
              <a:t>poussin</a:t>
            </a:r>
            <a:r>
              <a:rPr lang="en-GB" sz="2000" dirty="0" smtClean="0"/>
              <a:t>? - French </a:t>
            </a:r>
          </a:p>
          <a:p>
            <a:pPr marL="0" indent="0">
              <a:buNone/>
            </a:pPr>
            <a:r>
              <a:rPr lang="en-GB" sz="2000" dirty="0"/>
              <a:t>Il </a:t>
            </a:r>
            <a:r>
              <a:rPr lang="en-GB" sz="2000" dirty="0" err="1"/>
              <a:t>piccolissimo</a:t>
            </a:r>
            <a:r>
              <a:rPr lang="en-GB" sz="2000" dirty="0"/>
              <a:t> </a:t>
            </a:r>
            <a:r>
              <a:rPr lang="en-GB" sz="2000" dirty="0" err="1"/>
              <a:t>bruco</a:t>
            </a:r>
            <a:r>
              <a:rPr lang="en-GB" sz="2000" dirty="0"/>
              <a:t> </a:t>
            </a:r>
            <a:r>
              <a:rPr lang="en-GB" sz="2000" dirty="0" err="1" smtClean="0"/>
              <a:t>maisazio</a:t>
            </a:r>
            <a:r>
              <a:rPr lang="en-GB" sz="2000" dirty="0" smtClean="0"/>
              <a:t> –Italian </a:t>
            </a:r>
            <a:endParaRPr lang="en-GB" sz="2000" dirty="0" smtClean="0"/>
          </a:p>
          <a:p>
            <a:pPr marL="0" indent="0">
              <a:buNone/>
            </a:pPr>
            <a:r>
              <a:rPr lang="en-GB" i="1" dirty="0" smtClean="0"/>
              <a:t>Home culture sheet sent home upon induction and intermittently. Celebrations and languages feed into planning based on this.  </a:t>
            </a:r>
            <a:endParaRPr lang="en-GB" i="1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2597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343</Words>
  <Application>Microsoft Office PowerPoint</Application>
  <PresentationFormat>On-screen Show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Disability </vt:lpstr>
      <vt:lpstr>Sexual Orientation / Marriage and Civil Partnership  </vt:lpstr>
      <vt:lpstr>Pregnancy and Maternity </vt:lpstr>
      <vt:lpstr>Religion or Belief </vt:lpstr>
      <vt:lpstr>Culture and Language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 Valiquette</dc:creator>
  <cp:lastModifiedBy>Leann Valiquette</cp:lastModifiedBy>
  <cp:revision>15</cp:revision>
  <dcterms:created xsi:type="dcterms:W3CDTF">2019-03-15T12:59:06Z</dcterms:created>
  <dcterms:modified xsi:type="dcterms:W3CDTF">2019-06-10T09:52:58Z</dcterms:modified>
</cp:coreProperties>
</file>