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3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0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6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1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4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8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0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4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2CF3-75E0-4EF2-B0E8-9334F95D358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71799" y="1772816"/>
            <a:ext cx="3096345" cy="2448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Protected Characteristics and Nursery Curriculum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26113" y="175007"/>
            <a:ext cx="2952328" cy="1487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gender reassignment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70053" y="2060848"/>
            <a:ext cx="201622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sexual orientation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38015" y="3600595"/>
            <a:ext cx="20162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b="1" dirty="0"/>
              <a:t>sex</a:t>
            </a:r>
          </a:p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87913" y="563907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age</a:t>
            </a:r>
          </a:p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827584" y="4293096"/>
            <a:ext cx="201622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marriage and civil partnership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5" y="1890043"/>
            <a:ext cx="2043113" cy="221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51290"/>
            <a:ext cx="2043113" cy="119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02162" y="233774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disability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9782" y="5108284"/>
            <a:ext cx="1752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dirty="0">
                <a:solidFill>
                  <a:schemeClr val="bg1"/>
                </a:solidFill>
              </a:rPr>
              <a:t>religion or belief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16216" y="4653374"/>
            <a:ext cx="2016224" cy="1511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b="1" dirty="0"/>
              <a:t>race</a:t>
            </a:r>
          </a:p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2843808" y="285633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048437" y="549267"/>
            <a:ext cx="2586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pregnancy and maternity</a:t>
            </a:r>
          </a:p>
        </p:txBody>
      </p:sp>
    </p:spTree>
    <p:extLst>
      <p:ext uri="{BB962C8B-B14F-4D97-AF65-F5344CB8AC3E}">
        <p14:creationId xmlns:p14="http://schemas.microsoft.com/office/powerpoint/2010/main" val="289011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329" y="105273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0" dirty="0">
                <a:solidFill>
                  <a:schemeClr val="accent4"/>
                </a:solidFill>
                <a:effectLst/>
                <a:latin typeface="Arial"/>
              </a:rPr>
              <a:t>All characteristics are covered under the Nurseries Equality Policy that staff read upon induction. </a:t>
            </a:r>
          </a:p>
          <a:p>
            <a:pPr algn="ctr"/>
            <a:endParaRPr lang="en-GB" sz="2400" dirty="0">
              <a:solidFill>
                <a:schemeClr val="accent4"/>
              </a:solidFill>
              <a:latin typeface="Arial"/>
            </a:endParaRPr>
          </a:p>
          <a:p>
            <a:pPr algn="ctr"/>
            <a:r>
              <a:rPr lang="en-GB" sz="2400" dirty="0">
                <a:solidFill>
                  <a:schemeClr val="accent4"/>
                </a:solidFill>
                <a:latin typeface="Arial"/>
              </a:rPr>
              <a:t>Our curriculum is set out to ensure that these characteristics  are introduced to the children from a young age. We do this through core books, nursery displays, gathering information about families, celebrations and so on.  </a:t>
            </a:r>
            <a:endParaRPr lang="en-GB" sz="2400" b="0" dirty="0">
              <a:solidFill>
                <a:schemeClr val="accent4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9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Disability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Core texts in the nursery = </a:t>
            </a:r>
          </a:p>
          <a:p>
            <a:r>
              <a:rPr lang="en-GB" sz="1400" dirty="0"/>
              <a:t>Rainbow of friends</a:t>
            </a:r>
          </a:p>
          <a:p>
            <a:r>
              <a:rPr lang="en-GB" sz="1400" dirty="0"/>
              <a:t>We’ll paint the octopus red</a:t>
            </a:r>
          </a:p>
          <a:p>
            <a:r>
              <a:rPr lang="en-GB" sz="1400" dirty="0"/>
              <a:t>That’s what friends do</a:t>
            </a:r>
          </a:p>
          <a:p>
            <a:r>
              <a:rPr lang="en-GB" sz="1400" dirty="0"/>
              <a:t>I cant hear like you</a:t>
            </a:r>
          </a:p>
          <a:p>
            <a:r>
              <a:rPr lang="en-GB" sz="1400" dirty="0" err="1"/>
              <a:t>Topsy</a:t>
            </a:r>
            <a:r>
              <a:rPr lang="en-GB" sz="1400" dirty="0"/>
              <a:t> and Tim’s new friend</a:t>
            </a:r>
            <a:endParaRPr lang="en-GB" dirty="0"/>
          </a:p>
          <a:p>
            <a:r>
              <a:rPr lang="en-GB" dirty="0"/>
              <a:t>Celebration of =</a:t>
            </a:r>
          </a:p>
          <a:p>
            <a:pPr marL="0" indent="0">
              <a:buNone/>
            </a:pPr>
            <a:r>
              <a:rPr lang="en-GB" sz="1600" dirty="0"/>
              <a:t>Depending on pupil register. </a:t>
            </a:r>
            <a:r>
              <a:rPr lang="en-GB" sz="1600" dirty="0" err="1"/>
              <a:t>Eg</a:t>
            </a:r>
            <a:r>
              <a:rPr lang="en-GB" sz="1600" dirty="0"/>
              <a:t>. </a:t>
            </a:r>
            <a:r>
              <a:rPr lang="en-GB" sz="1600" dirty="0" err="1"/>
              <a:t>Downsyndome</a:t>
            </a:r>
            <a:r>
              <a:rPr lang="en-GB" sz="1600" dirty="0"/>
              <a:t> awareness day </a:t>
            </a:r>
          </a:p>
          <a:p>
            <a:r>
              <a:rPr lang="en-GB" dirty="0"/>
              <a:t>Core set of toys on offer =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Disability dolls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Disability puzzles </a:t>
            </a:r>
          </a:p>
          <a:p>
            <a:pPr>
              <a:buFont typeface="Wingdings" pitchFamily="2" charset="2"/>
              <a:buChar char="Ø"/>
            </a:pPr>
            <a:endParaRPr lang="en-GB" sz="1400" dirty="0"/>
          </a:p>
          <a:p>
            <a:pPr>
              <a:buFont typeface="Wingdings" pitchFamily="2" charset="2"/>
              <a:buChar char="Ø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3660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Sexual Orientation / Marriage and Civil Partnership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Core texts in the nursery: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Mummy, Mama and 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Daddy, Papa and 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The Family 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Who’s in My Family</a:t>
            </a:r>
            <a:endParaRPr lang="en-GB" dirty="0"/>
          </a:p>
          <a:p>
            <a:r>
              <a:rPr lang="en-GB" dirty="0"/>
              <a:t>Nursery Environment: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Posters of different types of families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/>
              <a:t>Celebrations LGBT</a:t>
            </a:r>
            <a:endParaRPr lang="en-GB" sz="1400" dirty="0"/>
          </a:p>
          <a:p>
            <a:r>
              <a:rPr lang="en-GB" dirty="0"/>
              <a:t>Phrases for staff to avoid: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i="1" dirty="0"/>
              <a:t>‘Mummy and Daddy’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12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Pregnancy and Maternity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Core texts in the nursery: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My New Baby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What’s in Your Tummy Mummy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We’re Having a Baby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Celebration of =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Birthdays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New siblings and family members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</a:rPr>
              <a:t>Change, sharing a bedroom/toys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Core set of toys on offer =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What’s in your tummy mummy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Waiting for baby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My sister is a monster</a:t>
            </a:r>
          </a:p>
        </p:txBody>
      </p:sp>
    </p:spTree>
    <p:extLst>
      <p:ext uri="{BB962C8B-B14F-4D97-AF65-F5344CB8AC3E}">
        <p14:creationId xmlns:p14="http://schemas.microsoft.com/office/powerpoint/2010/main" val="107834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Religion or Belief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Core texts in the nursery =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Simple version of the bible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Diwali stories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The story of Guru Nanak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St George’s day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St Patrick’s day </a:t>
            </a:r>
          </a:p>
          <a:p>
            <a:r>
              <a:rPr lang="en-GB" dirty="0"/>
              <a:t>Celebration of =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Christmas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Easter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Diwali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/>
              <a:t>The Dragon Boat Festival </a:t>
            </a:r>
          </a:p>
          <a:p>
            <a:r>
              <a:rPr lang="en-GB" dirty="0"/>
              <a:t>Core set of toys on offer =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Dolls from around the world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Puzzles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Dress up clothes </a:t>
            </a:r>
          </a:p>
          <a:p>
            <a:pPr>
              <a:buFont typeface="Wingdings" pitchFamily="2" charset="2"/>
              <a:buChar char="Ø"/>
            </a:pP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3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Culture and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Core texts in the nursery = </a:t>
            </a:r>
          </a:p>
          <a:p>
            <a:pPr marL="0" indent="0">
              <a:buNone/>
            </a:pPr>
            <a:r>
              <a:rPr lang="en-GB" sz="2000" dirty="0"/>
              <a:t>Not Now Bernard –Spanish </a:t>
            </a:r>
          </a:p>
          <a:p>
            <a:pPr marL="0" indent="0">
              <a:buNone/>
            </a:pPr>
            <a:r>
              <a:rPr lang="en-GB" sz="2000" dirty="0" err="1"/>
              <a:t>Yeh</a:t>
            </a:r>
            <a:r>
              <a:rPr lang="en-GB" sz="2000" dirty="0"/>
              <a:t>-Hsien: A Chinese Cinderella</a:t>
            </a:r>
          </a:p>
          <a:p>
            <a:pPr marL="0" indent="0">
              <a:buNone/>
            </a:pPr>
            <a:r>
              <a:rPr lang="en-GB" sz="2000" dirty="0" err="1"/>
              <a:t>Où</a:t>
            </a:r>
            <a:r>
              <a:rPr lang="en-GB" sz="2000" dirty="0"/>
              <a:t> </a:t>
            </a:r>
            <a:r>
              <a:rPr lang="en-GB" sz="2000" dirty="0" err="1"/>
              <a:t>est</a:t>
            </a:r>
            <a:r>
              <a:rPr lang="en-GB" sz="2000" dirty="0"/>
              <a:t> mon </a:t>
            </a:r>
            <a:r>
              <a:rPr lang="en-GB" sz="2000" dirty="0" err="1"/>
              <a:t>poussin</a:t>
            </a:r>
            <a:r>
              <a:rPr lang="en-GB" sz="2000" dirty="0"/>
              <a:t>? - French </a:t>
            </a:r>
          </a:p>
          <a:p>
            <a:pPr marL="0" indent="0">
              <a:buNone/>
            </a:pPr>
            <a:r>
              <a:rPr lang="en-GB" sz="2000" dirty="0"/>
              <a:t>Il </a:t>
            </a:r>
            <a:r>
              <a:rPr lang="en-GB" sz="2000" dirty="0" err="1"/>
              <a:t>piccolissimo</a:t>
            </a:r>
            <a:r>
              <a:rPr lang="en-GB" sz="2000" dirty="0"/>
              <a:t> </a:t>
            </a:r>
            <a:r>
              <a:rPr lang="en-GB" sz="2000" dirty="0" err="1"/>
              <a:t>bruco</a:t>
            </a:r>
            <a:r>
              <a:rPr lang="en-GB" sz="2000" dirty="0"/>
              <a:t> </a:t>
            </a:r>
            <a:r>
              <a:rPr lang="en-GB" sz="2000" dirty="0" err="1"/>
              <a:t>maisazio</a:t>
            </a:r>
            <a:r>
              <a:rPr lang="en-GB" sz="2000" dirty="0"/>
              <a:t> –Italian </a:t>
            </a:r>
          </a:p>
          <a:p>
            <a:pPr marL="0" indent="0">
              <a:buNone/>
            </a:pPr>
            <a:r>
              <a:rPr lang="en-GB" i="1" dirty="0"/>
              <a:t>Home culture sheet sent home upon induction and intermittently. Celebrations and languages feed into planning based on this.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59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350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Disability </vt:lpstr>
      <vt:lpstr>Sexual Orientation / Marriage and Civil Partnership  </vt:lpstr>
      <vt:lpstr>Pregnancy and Maternity </vt:lpstr>
      <vt:lpstr>Religion or Belief </vt:lpstr>
      <vt:lpstr>Culture and Language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 Valiquette</dc:creator>
  <cp:lastModifiedBy>Dawn Hodge</cp:lastModifiedBy>
  <cp:revision>15</cp:revision>
  <dcterms:created xsi:type="dcterms:W3CDTF">2019-03-15T12:59:06Z</dcterms:created>
  <dcterms:modified xsi:type="dcterms:W3CDTF">2022-06-06T10:38:02Z</dcterms:modified>
</cp:coreProperties>
</file>