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4" roundtripDataSignature="AMtx7mgpACVHdlFDA29nyjWCARvPOBm/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8: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8: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3"/>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13"/>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1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1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1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1792288" y="612775"/>
            <a:ext cx="5486400" cy="4114800"/>
          </a:xfrm>
          <a:prstGeom prst="rect">
            <a:avLst/>
          </a:prstGeom>
          <a:noFill/>
          <a:ln>
            <a:noFill/>
          </a:ln>
        </p:spPr>
      </p:sp>
      <p:sp>
        <p:nvSpPr>
          <p:cNvPr id="64" name="Google Shape;64;p1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google.co.uk/url?sa=i&amp;rct=j&amp;q=&amp;esrc=s&amp;source=images&amp;cd=&amp;cad=rja&amp;uact=8&amp;ved=2ahUKEwiJm6i_5v_hAhXKA2MBHXvvDEIQjRx6BAgBEAU&amp;url=https://www.omaha.com/momaha/blogs/acoffey/it-took-more-than-a-year-to-potty-train-my/article_1a13aa36-0db0-11e7-a62b-7f96c7c56383.html&amp;psig=AOvVaw2-iWtpX-ZWtZl2yf_9ykW1&amp;ust=1556988000222479"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scribd.com/doc/28743654/Poo-Goes-to-Pooland-1-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798" y="476672"/>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GB"/>
              <a:t>Toilet Training for Parents</a:t>
            </a:r>
            <a:endParaRPr/>
          </a:p>
        </p:txBody>
      </p:sp>
      <p:sp>
        <p:nvSpPr>
          <p:cNvPr id="85" name="Google Shape;85;p1"/>
          <p:cNvSpPr txBox="1"/>
          <p:nvPr>
            <p:ph idx="1" type="subTitle"/>
          </p:nvPr>
        </p:nvSpPr>
        <p:spPr>
          <a:xfrm>
            <a:off x="1371600" y="2132856"/>
            <a:ext cx="6400800" cy="350594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t/>
            </a:r>
            <a:endParaRPr/>
          </a:p>
        </p:txBody>
      </p:sp>
      <p:pic>
        <p:nvPicPr>
          <p:cNvPr descr="Image result for toilet training" id="86" name="Google Shape;86;p1">
            <a:hlinkClick r:id="rId3"/>
          </p:cNvPr>
          <p:cNvPicPr preferRelativeResize="0"/>
          <p:nvPr/>
        </p:nvPicPr>
        <p:blipFill rotWithShape="1">
          <a:blip r:embed="rId4">
            <a:alphaModFix/>
          </a:blip>
          <a:srcRect b="0" l="0" r="0" t="0"/>
          <a:stretch/>
        </p:blipFill>
        <p:spPr>
          <a:xfrm>
            <a:off x="1979712" y="2204864"/>
            <a:ext cx="5112568" cy="324036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idx="1" type="body"/>
          </p:nvPr>
        </p:nvSpPr>
        <p:spPr>
          <a:xfrm>
            <a:off x="310175" y="1171248"/>
            <a:ext cx="8229600" cy="58656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normAutofit fontScale="77500" lnSpcReduction="20000"/>
          </a:bodyPr>
          <a:lstStyle/>
          <a:p>
            <a:pPr indent="0" lvl="0" marL="342900" rtl="0" algn="l">
              <a:spcBef>
                <a:spcPts val="0"/>
              </a:spcBef>
              <a:spcAft>
                <a:spcPts val="0"/>
              </a:spcAft>
              <a:buNone/>
            </a:pPr>
            <a:r>
              <a:t/>
            </a:r>
            <a:endParaRPr/>
          </a:p>
          <a:p>
            <a:pPr indent="0" lvl="0" marL="342900" rtl="0" algn="l">
              <a:spcBef>
                <a:spcPts val="0"/>
              </a:spcBef>
              <a:spcAft>
                <a:spcPts val="0"/>
              </a:spcAft>
              <a:buNone/>
            </a:pPr>
            <a:r>
              <a:t/>
            </a:r>
            <a:endParaRPr/>
          </a:p>
          <a:p>
            <a:pPr indent="-327660" lvl="0" marL="342900" rtl="0" algn="l">
              <a:spcBef>
                <a:spcPts val="0"/>
              </a:spcBef>
              <a:spcAft>
                <a:spcPts val="0"/>
              </a:spcAft>
              <a:buClr>
                <a:schemeClr val="dk1"/>
              </a:buClr>
              <a:buSzPct val="100000"/>
              <a:buChar char="•"/>
            </a:pPr>
            <a:r>
              <a:rPr lang="en-GB"/>
              <a:t>Bear in mind that most children can control their bowels before their bladder.</a:t>
            </a:r>
            <a:endParaRPr/>
          </a:p>
          <a:p>
            <a:pPr indent="-327660" lvl="0" marL="342900" rtl="0" algn="l">
              <a:spcBef>
                <a:spcPts val="544"/>
              </a:spcBef>
              <a:spcAft>
                <a:spcPts val="0"/>
              </a:spcAft>
              <a:buClr>
                <a:schemeClr val="dk1"/>
              </a:buClr>
              <a:buSzPct val="100000"/>
              <a:buChar char="•"/>
            </a:pPr>
            <a:r>
              <a:rPr lang="en-GB"/>
              <a:t>by age 1, most babies have stopped doing poos at night </a:t>
            </a:r>
            <a:endParaRPr/>
          </a:p>
          <a:p>
            <a:pPr indent="-327660" lvl="0" marL="342900" rtl="0" algn="l">
              <a:spcBef>
                <a:spcPts val="544"/>
              </a:spcBef>
              <a:spcAft>
                <a:spcPts val="0"/>
              </a:spcAft>
              <a:buSzPct val="100000"/>
              <a:buChar char="•"/>
            </a:pPr>
            <a:r>
              <a:rPr lang="en-GB"/>
              <a:t>by age 2, some children be potty trained, but this is still quite early </a:t>
            </a:r>
            <a:endParaRPr/>
          </a:p>
          <a:p>
            <a:pPr indent="-327660" lvl="0" marL="342900" rtl="0" algn="l">
              <a:spcBef>
                <a:spcPts val="544"/>
              </a:spcBef>
              <a:spcAft>
                <a:spcPts val="0"/>
              </a:spcAft>
              <a:buClr>
                <a:schemeClr val="dk1"/>
              </a:buClr>
              <a:buSzPct val="100000"/>
              <a:buChar char="•"/>
            </a:pPr>
            <a:r>
              <a:rPr lang="en-GB"/>
              <a:t>by age 3, nine out of ten children are dry most days – even then, all children have the odd accident, especially when they're excited, upset or absorbed in something else </a:t>
            </a:r>
            <a:endParaRPr/>
          </a:p>
          <a:p>
            <a:pPr indent="-327660" lvl="0" marL="342900" rtl="0" algn="l">
              <a:spcBef>
                <a:spcPts val="544"/>
              </a:spcBef>
              <a:spcAft>
                <a:spcPts val="0"/>
              </a:spcAft>
              <a:buClr>
                <a:schemeClr val="dk1"/>
              </a:buClr>
              <a:buSzPct val="100000"/>
              <a:buChar char="•"/>
            </a:pPr>
            <a:r>
              <a:rPr lang="en-GB"/>
              <a:t>by age 4, most children are reliably dry during the day</a:t>
            </a:r>
            <a:endParaRPr/>
          </a:p>
          <a:p>
            <a:pPr indent="-327660" lvl="0" marL="342900" rtl="0" algn="l">
              <a:spcBef>
                <a:spcPts val="544"/>
              </a:spcBef>
              <a:spcAft>
                <a:spcPts val="0"/>
              </a:spcAft>
              <a:buClr>
                <a:schemeClr val="dk1"/>
              </a:buClr>
              <a:buSzPct val="100000"/>
              <a:buChar char="•"/>
            </a:pPr>
            <a:r>
              <a:rPr lang="en-GB"/>
              <a:t>It usually takes a little longer for children to learn to stay dry throughout the night. Although most learn this between the ages of 3 and 5, up to 1 in 5 children aged 5 sometimes wet the bed.</a:t>
            </a:r>
            <a:endParaRPr/>
          </a:p>
          <a:p>
            <a:pPr indent="-170180" lvl="0" marL="342900" rtl="0" algn="l">
              <a:spcBef>
                <a:spcPts val="544"/>
              </a:spcBef>
              <a:spcAft>
                <a:spcPts val="0"/>
              </a:spcAft>
              <a:buClr>
                <a:schemeClr val="dk1"/>
              </a:buClr>
              <a:buSzPct val="100000"/>
              <a:buNone/>
            </a:pPr>
            <a:r>
              <a:t/>
            </a:r>
            <a:endParaRPr/>
          </a:p>
        </p:txBody>
      </p:sp>
      <p:sp>
        <p:nvSpPr>
          <p:cNvPr id="92" name="Google Shape;92;p2"/>
          <p:cNvSpPr txBox="1"/>
          <p:nvPr/>
        </p:nvSpPr>
        <p:spPr>
          <a:xfrm>
            <a:off x="412625" y="227650"/>
            <a:ext cx="80247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500">
              <a:latin typeface="Calibri"/>
              <a:ea typeface="Calibri"/>
              <a:cs typeface="Calibri"/>
              <a:sym typeface="Calibri"/>
            </a:endParaRPr>
          </a:p>
        </p:txBody>
      </p:sp>
      <p:pic>
        <p:nvPicPr>
          <p:cNvPr id="93" name="Google Shape;93;p2"/>
          <p:cNvPicPr preferRelativeResize="0"/>
          <p:nvPr/>
        </p:nvPicPr>
        <p:blipFill>
          <a:blip r:embed="rId3">
            <a:alphaModFix/>
          </a:blip>
          <a:stretch>
            <a:fillRect/>
          </a:stretch>
        </p:blipFill>
        <p:spPr>
          <a:xfrm>
            <a:off x="5681088" y="-12"/>
            <a:ext cx="2619375" cy="17430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ph idx="1" type="body"/>
          </p:nvPr>
        </p:nvSpPr>
        <p:spPr>
          <a:xfrm>
            <a:off x="457200" y="404664"/>
            <a:ext cx="8229600" cy="5721499"/>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GB"/>
              <a:t>Most parents start thinking about potty training when their child is between 2 and 2 and a half, but there's no perfect time. Some people find it easier to start in the summer, when there are fewer clothes to take off and washed clothes dry more quickly. </a:t>
            </a:r>
            <a:endParaRPr/>
          </a:p>
          <a:p>
            <a:pPr indent="-342900" lvl="0" marL="342900" rtl="0" algn="l">
              <a:spcBef>
                <a:spcPts val="640"/>
              </a:spcBef>
              <a:spcAft>
                <a:spcPts val="0"/>
              </a:spcAft>
              <a:buClr>
                <a:schemeClr val="dk1"/>
              </a:buClr>
              <a:buSzPts val="3200"/>
              <a:buChar char="•"/>
            </a:pPr>
            <a:r>
              <a:rPr lang="en-GB"/>
              <a:t>Try potty training when there are no great disruptions or changes to your child's or your family's routine. It's important to stay consistent, so you don’t confuse your child.</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GB"/>
              <a:t>How do you know when to toilet train</a:t>
            </a:r>
            <a:endParaRPr/>
          </a:p>
        </p:txBody>
      </p:sp>
      <p:sp>
        <p:nvSpPr>
          <p:cNvPr id="104" name="Google Shape;104;p4"/>
          <p:cNvSpPr txBox="1"/>
          <p:nvPr>
            <p:ph idx="1" type="body"/>
          </p:nvPr>
        </p:nvSpPr>
        <p:spPr>
          <a:xfrm>
            <a:off x="457200" y="1268760"/>
            <a:ext cx="8229600" cy="4857403"/>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Clr>
                <a:schemeClr val="dk1"/>
              </a:buClr>
              <a:buSzPct val="100000"/>
              <a:buNone/>
            </a:pPr>
            <a:r>
              <a:rPr lang="en-GB"/>
              <a:t>There are a number of signs that your child is starting to develop bladder control:</a:t>
            </a:r>
            <a:endParaRPr/>
          </a:p>
          <a:p>
            <a:pPr indent="-342900" lvl="0" marL="342900" rtl="0" algn="l">
              <a:spcBef>
                <a:spcPts val="592"/>
              </a:spcBef>
              <a:spcAft>
                <a:spcPts val="0"/>
              </a:spcAft>
              <a:buClr>
                <a:schemeClr val="dk1"/>
              </a:buClr>
              <a:buSzPct val="100000"/>
              <a:buChar char="•"/>
            </a:pPr>
            <a:r>
              <a:rPr lang="en-GB"/>
              <a:t>they know when they've got a wet or dirty nappy </a:t>
            </a:r>
            <a:endParaRPr/>
          </a:p>
          <a:p>
            <a:pPr indent="-342900" lvl="0" marL="342900" rtl="0" algn="l">
              <a:spcBef>
                <a:spcPts val="592"/>
              </a:spcBef>
              <a:spcAft>
                <a:spcPts val="0"/>
              </a:spcAft>
              <a:buClr>
                <a:schemeClr val="dk1"/>
              </a:buClr>
              <a:buSzPct val="100000"/>
              <a:buChar char="•"/>
            </a:pPr>
            <a:r>
              <a:rPr lang="en-GB"/>
              <a:t>they get to know when they're weeing and may tell you they're doing it </a:t>
            </a:r>
            <a:endParaRPr/>
          </a:p>
          <a:p>
            <a:pPr indent="-342900" lvl="0" marL="342900" rtl="0" algn="l">
              <a:spcBef>
                <a:spcPts val="592"/>
              </a:spcBef>
              <a:spcAft>
                <a:spcPts val="0"/>
              </a:spcAft>
              <a:buClr>
                <a:schemeClr val="dk1"/>
              </a:buClr>
              <a:buSzPct val="100000"/>
              <a:buChar char="•"/>
            </a:pPr>
            <a:r>
              <a:rPr lang="en-GB"/>
              <a:t>the gap between wetting is at least an hour </a:t>
            </a:r>
            <a:endParaRPr/>
          </a:p>
          <a:p>
            <a:pPr indent="-342900" lvl="0" marL="342900" rtl="0" algn="l">
              <a:spcBef>
                <a:spcPts val="592"/>
              </a:spcBef>
              <a:spcAft>
                <a:spcPts val="0"/>
              </a:spcAft>
              <a:buClr>
                <a:schemeClr val="dk1"/>
              </a:buClr>
              <a:buSzPct val="100000"/>
              <a:buChar char="•"/>
            </a:pPr>
            <a:r>
              <a:rPr lang="en-GB"/>
              <a:t>they show they need to wee by fidgeting or going somewhere quiet or hidden </a:t>
            </a:r>
            <a:endParaRPr/>
          </a:p>
          <a:p>
            <a:pPr indent="-342900" lvl="0" marL="342900" rtl="0" algn="l">
              <a:spcBef>
                <a:spcPts val="592"/>
              </a:spcBef>
              <a:spcAft>
                <a:spcPts val="0"/>
              </a:spcAft>
              <a:buClr>
                <a:schemeClr val="dk1"/>
              </a:buClr>
              <a:buSzPct val="100000"/>
              <a:buChar char="•"/>
            </a:pPr>
            <a:r>
              <a:rPr lang="en-GB"/>
              <a:t>they know when they need to wee and may say so in advance </a:t>
            </a:r>
            <a:endParaRPr/>
          </a:p>
          <a:p>
            <a:pPr indent="0" lvl="0" marL="0" rtl="0" algn="l">
              <a:spcBef>
                <a:spcPts val="592"/>
              </a:spcBef>
              <a:spcAft>
                <a:spcPts val="0"/>
              </a:spcAft>
              <a:buClr>
                <a:schemeClr val="dk1"/>
              </a:buClr>
              <a:buSzPct val="100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GB"/>
              <a:t>Helpful Tips</a:t>
            </a:r>
            <a:endParaRPr/>
          </a:p>
        </p:txBody>
      </p:sp>
      <p:sp>
        <p:nvSpPr>
          <p:cNvPr id="110" name="Google Shape;110;p5"/>
          <p:cNvSpPr txBox="1"/>
          <p:nvPr>
            <p:ph idx="1" type="body"/>
          </p:nvPr>
        </p:nvSpPr>
        <p:spPr>
          <a:xfrm>
            <a:off x="457200" y="1196750"/>
            <a:ext cx="8520900" cy="5362500"/>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en-GB"/>
              <a:t>Let your toddler choose their own potty</a:t>
            </a:r>
            <a:endParaRPr/>
          </a:p>
          <a:p>
            <a:pPr indent="-342900" lvl="0" marL="342900" rtl="0" algn="l">
              <a:spcBef>
                <a:spcPts val="496"/>
              </a:spcBef>
              <a:spcAft>
                <a:spcPts val="0"/>
              </a:spcAft>
              <a:buClr>
                <a:schemeClr val="dk1"/>
              </a:buClr>
              <a:buSzPct val="100000"/>
              <a:buChar char="•"/>
            </a:pPr>
            <a:r>
              <a:rPr lang="en-GB"/>
              <a:t>Let them choose where they would like their potty to be placed </a:t>
            </a:r>
            <a:endParaRPr/>
          </a:p>
          <a:p>
            <a:pPr indent="-342900" lvl="0" marL="342900" rtl="0" algn="l">
              <a:spcBef>
                <a:spcPts val="496"/>
              </a:spcBef>
              <a:spcAft>
                <a:spcPts val="0"/>
              </a:spcAft>
              <a:buClr>
                <a:schemeClr val="dk1"/>
              </a:buClr>
              <a:buSzPct val="100000"/>
              <a:buChar char="•"/>
            </a:pPr>
            <a:r>
              <a:rPr lang="en-GB"/>
              <a:t>Let them choose their own pants</a:t>
            </a:r>
            <a:endParaRPr/>
          </a:p>
          <a:p>
            <a:pPr indent="-342900" lvl="0" marL="342900" rtl="0" algn="l">
              <a:spcBef>
                <a:spcPts val="496"/>
              </a:spcBef>
              <a:spcAft>
                <a:spcPts val="0"/>
              </a:spcAft>
              <a:buClr>
                <a:schemeClr val="dk1"/>
              </a:buClr>
              <a:buSzPct val="100000"/>
              <a:buChar char="•"/>
            </a:pPr>
            <a:r>
              <a:rPr lang="en-GB"/>
              <a:t>If you are going to try the commando method ensure they wear either leggings or cuffed joggers</a:t>
            </a:r>
            <a:endParaRPr/>
          </a:p>
          <a:p>
            <a:pPr indent="-342900" lvl="0" marL="342900" rtl="0" algn="l">
              <a:spcBef>
                <a:spcPts val="496"/>
              </a:spcBef>
              <a:spcAft>
                <a:spcPts val="0"/>
              </a:spcAft>
              <a:buClr>
                <a:schemeClr val="dk1"/>
              </a:buClr>
              <a:buSzPct val="100000"/>
              <a:buChar char="•"/>
            </a:pPr>
            <a:r>
              <a:rPr lang="en-GB"/>
              <a:t>Get some washable shoes like crocs, so when they do have an accident they can be washed and put back on  </a:t>
            </a:r>
            <a:endParaRPr/>
          </a:p>
          <a:p>
            <a:pPr indent="-342900" lvl="0" marL="342900" rtl="0" algn="l">
              <a:spcBef>
                <a:spcPts val="496"/>
              </a:spcBef>
              <a:spcAft>
                <a:spcPts val="0"/>
              </a:spcAft>
              <a:buClr>
                <a:schemeClr val="dk1"/>
              </a:buClr>
              <a:buSzPct val="100000"/>
              <a:buChar char="•"/>
            </a:pPr>
            <a:r>
              <a:rPr lang="en-GB"/>
              <a:t>Start to read stories about toilet training</a:t>
            </a:r>
            <a:endParaRPr/>
          </a:p>
          <a:p>
            <a:pPr indent="0" lvl="0" marL="0" rtl="0" algn="ctr">
              <a:spcBef>
                <a:spcPts val="496"/>
              </a:spcBef>
              <a:spcAft>
                <a:spcPts val="0"/>
              </a:spcAft>
              <a:buClr>
                <a:srgbClr val="E36C09"/>
              </a:buClr>
              <a:buSzPct val="100000"/>
              <a:buNone/>
            </a:pPr>
            <a:r>
              <a:rPr lang="en-GB">
                <a:solidFill>
                  <a:srgbClr val="E36C09"/>
                </a:solidFill>
              </a:rPr>
              <a:t>A lovely way to incorporate all of these is for parents to go on a special toilet training shopping trip to buy all of the above. Throughout the trip, you should chat excitedly about the new stage in the child’s life.</a:t>
            </a:r>
            <a:endParaRPr/>
          </a:p>
          <a:p>
            <a:pPr indent="0" lvl="0" marL="0" rtl="0" algn="ctr">
              <a:spcBef>
                <a:spcPts val="496"/>
              </a:spcBef>
              <a:spcAft>
                <a:spcPts val="0"/>
              </a:spcAft>
              <a:buClr>
                <a:srgbClr val="00B050"/>
              </a:buClr>
              <a:buSzPct val="100000"/>
              <a:buNone/>
            </a:pPr>
            <a:r>
              <a:rPr lang="en-GB">
                <a:solidFill>
                  <a:srgbClr val="00B050"/>
                </a:solidFill>
              </a:rPr>
              <a:t>Try not to use pull ups as they feel just like a nappy </a:t>
            </a:r>
            <a:endParaRPr/>
          </a:p>
          <a:p>
            <a:pPr indent="0" lvl="0" marL="0" rtl="0" algn="l">
              <a:spcBef>
                <a:spcPts val="496"/>
              </a:spcBef>
              <a:spcAft>
                <a:spcPts val="0"/>
              </a:spcAft>
              <a:buClr>
                <a:schemeClr val="dk1"/>
              </a:buClr>
              <a:buSzPct val="100000"/>
              <a:buNone/>
            </a:pPr>
            <a:r>
              <a:t/>
            </a:r>
            <a:endParaRPr>
              <a:solidFill>
                <a:srgbClr val="E36C0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idx="1" type="body"/>
          </p:nvPr>
        </p:nvSpPr>
        <p:spPr>
          <a:xfrm>
            <a:off x="457200" y="802181"/>
            <a:ext cx="8229600" cy="57936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3200"/>
              <a:buNone/>
            </a:pPr>
            <a:r>
              <a:rPr lang="en-GB"/>
              <a:t>It is common for toddlers to have issues with poo. In terms of physical comfort, it is very important that a child is able to poo (on a potty or a toilet) with their feet resting flat on the ground or a step. Humans are meant to poo while in a squatting position, with feet firmly on the floor. This position allows the muscles around the anus to loosen allowing for the easy passage of poo. For children, sitting on toilets with legs dangling from a toilet seat can cause the anal muscles to tighten making it harder to poo.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idx="1" type="body"/>
          </p:nvPr>
        </p:nvSpPr>
        <p:spPr>
          <a:xfrm>
            <a:off x="457200" y="332656"/>
            <a:ext cx="8229600" cy="5793507"/>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en-GB"/>
              <a:t>Constipation, and related memories and fears, can make many toddlers reluctant to use the toilet. They will often hold in their poo for as long as possible; however, this then leads to even more constipation. Looking at the child’s diet and fluid intake is a good place to start. </a:t>
            </a:r>
            <a:r>
              <a:rPr lang="en-GB"/>
              <a:t>Many, though, will need to see the GP.</a:t>
            </a:r>
            <a:endParaRPr/>
          </a:p>
          <a:p>
            <a:pPr indent="0" lvl="0" marL="0" rtl="0" algn="l">
              <a:spcBef>
                <a:spcPts val="0"/>
              </a:spcBef>
              <a:spcAft>
                <a:spcPts val="0"/>
              </a:spcAft>
              <a:buClr>
                <a:schemeClr val="dk1"/>
              </a:buClr>
              <a:buSzPts val="3200"/>
              <a:buNone/>
            </a:pPr>
            <a:r>
              <a:t/>
            </a:r>
            <a:endParaRPr/>
          </a:p>
          <a:p>
            <a:pPr indent="0" lvl="0" marL="0" rtl="0" algn="l">
              <a:spcBef>
                <a:spcPts val="0"/>
              </a:spcBef>
              <a:spcAft>
                <a:spcPts val="0"/>
              </a:spcAft>
              <a:buClr>
                <a:schemeClr val="dk1"/>
              </a:buClr>
              <a:buSzPts val="3200"/>
              <a:buNone/>
            </a:pPr>
            <a:r>
              <a:rPr lang="en-GB"/>
              <a:t> The wonderful story </a:t>
            </a:r>
            <a:r>
              <a:rPr lang="en-GB" u="sng">
                <a:solidFill>
                  <a:schemeClr val="hlink"/>
                </a:solidFill>
                <a:hlinkClick r:id="rId3"/>
              </a:rPr>
              <a:t>Poo Goes to Pooland</a:t>
            </a:r>
            <a:r>
              <a:rPr lang="en-GB"/>
              <a:t> really helps young children who are fearful of pooing.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7200"/>
              <a:buFont typeface="Calibri"/>
              <a:buNone/>
            </a:pPr>
            <a:r>
              <a:rPr lang="en-GB" sz="7200"/>
              <a:t>GOLDEN RULE</a:t>
            </a:r>
            <a:endParaRPr sz="7200"/>
          </a:p>
        </p:txBody>
      </p:sp>
      <p:sp>
        <p:nvSpPr>
          <p:cNvPr id="126" name="Google Shape;126;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spcBef>
                <a:spcPts val="0"/>
              </a:spcBef>
              <a:spcAft>
                <a:spcPts val="0"/>
              </a:spcAft>
              <a:buClr>
                <a:srgbClr val="FFC000"/>
              </a:buClr>
              <a:buSzPct val="100000"/>
              <a:buNone/>
            </a:pPr>
            <a:r>
              <a:rPr lang="en-GB" sz="8800">
                <a:solidFill>
                  <a:srgbClr val="FFC000"/>
                </a:solidFill>
              </a:rPr>
              <a:t>ONCE YOU START DO NOT STOP </a:t>
            </a:r>
            <a:endParaRPr/>
          </a:p>
          <a:p>
            <a:pPr indent="0" lvl="0" marL="0" rtl="0" algn="ctr">
              <a:spcBef>
                <a:spcPts val="1364"/>
              </a:spcBef>
              <a:spcAft>
                <a:spcPts val="0"/>
              </a:spcAft>
              <a:buClr>
                <a:srgbClr val="FFC000"/>
              </a:buClr>
              <a:buSzPct val="100000"/>
              <a:buNone/>
            </a:pPr>
            <a:r>
              <a:rPr lang="en-GB" sz="8800">
                <a:solidFill>
                  <a:srgbClr val="FFC000"/>
                </a:solidFill>
              </a:rPr>
              <a:t>JUST KEEP GOING ALL THEY NEED IS PATIENCE AND TIME  </a:t>
            </a:r>
            <a:endParaRPr sz="8800">
              <a:solidFill>
                <a:srgbClr val="FFC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2019-05-03T16:37:47Z</dcterms:created>
  <dc:creator>Dawn Hodge</dc:creator>
</cp:coreProperties>
</file>